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0" r:id="rId1"/>
  </p:sldMasterIdLst>
  <p:notesMasterIdLst>
    <p:notesMasterId r:id="rId30"/>
  </p:notesMasterIdLst>
  <p:handoutMasterIdLst>
    <p:handoutMasterId r:id="rId31"/>
  </p:handoutMasterIdLst>
  <p:sldIdLst>
    <p:sldId id="261" r:id="rId2"/>
    <p:sldId id="325" r:id="rId3"/>
    <p:sldId id="340" r:id="rId4"/>
    <p:sldId id="324" r:id="rId5"/>
    <p:sldId id="332" r:id="rId6"/>
    <p:sldId id="342" r:id="rId7"/>
    <p:sldId id="328" r:id="rId8"/>
    <p:sldId id="331" r:id="rId9"/>
    <p:sldId id="333" r:id="rId10"/>
    <p:sldId id="339" r:id="rId11"/>
    <p:sldId id="343" r:id="rId12"/>
    <p:sldId id="327" r:id="rId13"/>
    <p:sldId id="329" r:id="rId14"/>
    <p:sldId id="336" r:id="rId15"/>
    <p:sldId id="344" r:id="rId16"/>
    <p:sldId id="345" r:id="rId17"/>
    <p:sldId id="330" r:id="rId18"/>
    <p:sldId id="335" r:id="rId19"/>
    <p:sldId id="349" r:id="rId20"/>
    <p:sldId id="346" r:id="rId21"/>
    <p:sldId id="351" r:id="rId22"/>
    <p:sldId id="350" r:id="rId23"/>
    <p:sldId id="352" r:id="rId24"/>
    <p:sldId id="353" r:id="rId25"/>
    <p:sldId id="348" r:id="rId26"/>
    <p:sldId id="347" r:id="rId27"/>
    <p:sldId id="319" r:id="rId28"/>
    <p:sldId id="322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A00"/>
    <a:srgbClr val="FFEB73"/>
    <a:srgbClr val="4E0233"/>
    <a:srgbClr val="1D3A00"/>
    <a:srgbClr val="00CC99"/>
    <a:srgbClr val="66FFCC"/>
    <a:srgbClr val="007033"/>
    <a:srgbClr val="FE9202"/>
    <a:srgbClr val="CC0099"/>
    <a:srgbClr val="6C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32"/>
    <p:restoredTop sz="94649"/>
  </p:normalViewPr>
  <p:slideViewPr>
    <p:cSldViewPr>
      <p:cViewPr>
        <p:scale>
          <a:sx n="118" d="100"/>
          <a:sy n="118" d="100"/>
        </p:scale>
        <p:origin x="544" y="336"/>
      </p:cViewPr>
      <p:guideLst>
        <p:guide orient="horz" pos="1620"/>
        <p:guide pos="2880"/>
      </p:guideLst>
    </p:cSldViewPr>
  </p:slideViewPr>
  <p:notesTextViewPr>
    <p:cViewPr>
      <p:scale>
        <a:sx n="45" d="100"/>
        <a:sy n="4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C393C-2638-F74E-918B-B69131C3B3F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7A405-BF1E-DA4B-858A-7C60F902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717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76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81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434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52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512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844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896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53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7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91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97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438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661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72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10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458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361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7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577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901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0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2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3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792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672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11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89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7626100" y="4716644"/>
            <a:ext cx="1114825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C87B0-47B6-1C43-BD29-7DC6CCD26B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5392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995"/>
            <a:ext cx="2720250" cy="2720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8720" y="1793261"/>
            <a:ext cx="6694809" cy="1436697"/>
          </a:xfrm>
        </p:spPr>
        <p:txBody>
          <a:bodyPr anchor="ctr">
            <a:normAutofit/>
          </a:bodyPr>
          <a:lstStyle/>
          <a:p>
            <a:r>
              <a:rPr lang="en-US" sz="4400" dirty="0" smtClean="0"/>
              <a:t>Fairness Through Awareness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83044" y="2947932"/>
            <a:ext cx="3193080" cy="473170"/>
          </a:xfrm>
        </p:spPr>
        <p:txBody>
          <a:bodyPr/>
          <a:lstStyle/>
          <a:p>
            <a:pPr algn="l"/>
            <a:r>
              <a:rPr lang="en-US" smtClean="0"/>
              <a:t>Presented </a:t>
            </a:r>
            <a:r>
              <a:rPr lang="en-US" dirty="0" smtClean="0"/>
              <a:t>By Amir H. Malekijoo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Treat similar individuals similarly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formulize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 above sentence with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Lipschitz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Condition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1371600" lvl="3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Metric </a:t>
            </a:r>
            <a:r>
              <a:rPr lang="en-US" sz="1800" dirty="0" smtClean="0">
                <a:solidFill>
                  <a:srgbClr val="FF0000"/>
                </a:solidFill>
              </a:rPr>
              <a:t>d: V × V 	  </a:t>
            </a:r>
            <a:r>
              <a:rPr lang="en-US" sz="1800" dirty="0" err="1" smtClean="0">
                <a:solidFill>
                  <a:srgbClr val="FF0000"/>
                </a:solidFill>
              </a:rPr>
              <a:t>ℝ</a:t>
            </a:r>
            <a:r>
              <a:rPr lang="en-US" sz="1800" dirty="0" smtClean="0">
                <a:solidFill>
                  <a:srgbClr val="FF0000"/>
                </a:solidFill>
              </a:rPr>
              <a:t>+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Lipschitz </a:t>
            </a: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condition:</a:t>
            </a:r>
            <a:endParaRPr lang="en-US" sz="1600" dirty="0">
              <a:solidFill>
                <a:srgbClr val="FF0000"/>
              </a:solidFill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	</a:t>
            </a:r>
            <a:r>
              <a:rPr lang="en-US" sz="1800" dirty="0" smtClean="0">
                <a:solidFill>
                  <a:srgbClr val="FF0000"/>
                </a:solidFill>
              </a:rPr>
              <a:t>|M(X) - M(y)| ≤ d(x, y)</a:t>
            </a:r>
            <a:endParaRPr lang="en-US" sz="1800" dirty="0">
              <a:solidFill>
                <a:srgbClr val="FF0000"/>
              </a:solidFill>
            </a:endParaRPr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3458074"/>
            <a:ext cx="1451719" cy="1451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00" y="3546115"/>
            <a:ext cx="1175542" cy="1175542"/>
          </a:xfrm>
          <a:prstGeom prst="rect">
            <a:avLst/>
          </a:prstGeom>
        </p:spPr>
      </p:pic>
      <p:sp>
        <p:nvSpPr>
          <p:cNvPr id="29" name="Google Shape;268;p19"/>
          <p:cNvSpPr txBox="1">
            <a:spLocks noGrp="1"/>
          </p:cNvSpPr>
          <p:nvPr>
            <p:ph type="title"/>
          </p:nvPr>
        </p:nvSpPr>
        <p:spPr>
          <a:xfrm>
            <a:off x="425450" y="493713"/>
            <a:ext cx="6727825" cy="7667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/>
              <a:t>Individual </a:t>
            </a:r>
            <a:r>
              <a:rPr lang="en-US" sz="3600" dirty="0" smtClean="0"/>
              <a:t>Fairness</a:t>
            </a:r>
            <a:endParaRPr sz="1800" dirty="0"/>
          </a:p>
        </p:txBody>
      </p:sp>
      <p:cxnSp>
        <p:nvCxnSpPr>
          <p:cNvPr id="30" name="Straight Arrow Connector 29"/>
          <p:cNvCxnSpPr/>
          <p:nvPr/>
        </p:nvCxnSpPr>
        <p:spPr>
          <a:xfrm rot="-60000">
            <a:off x="3474720" y="2651760"/>
            <a:ext cx="763525" cy="21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316998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626100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outcomes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7601351" y="1618373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5383619" y="1618373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946066" y="2266340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93361" y="2724455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003239" y="2047225"/>
            <a:ext cx="2080697" cy="23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30678" y="1853944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063101" y="250420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16085" y="1660609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652502" y="2622233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223094" y="2732431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917910" y="292257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1144" y="2537151"/>
            <a:ext cx="2546355" cy="210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110852" y="2012626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389346" y="2526031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917597" y="2316793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5830918" y="2305364"/>
            <a:ext cx="123610" cy="414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9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Outcomes can be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Distribution not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Discrete.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3458074"/>
            <a:ext cx="1451719" cy="1451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00" y="3546115"/>
            <a:ext cx="1175542" cy="1175542"/>
          </a:xfrm>
          <a:prstGeom prst="rect">
            <a:avLst/>
          </a:prstGeom>
        </p:spPr>
      </p:pic>
      <p:sp>
        <p:nvSpPr>
          <p:cNvPr id="29" name="Google Shape;268;p19"/>
          <p:cNvSpPr txBox="1">
            <a:spLocks noGrp="1"/>
          </p:cNvSpPr>
          <p:nvPr>
            <p:ph type="title"/>
          </p:nvPr>
        </p:nvSpPr>
        <p:spPr>
          <a:xfrm>
            <a:off x="425450" y="493713"/>
            <a:ext cx="6727825" cy="7667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Distributional Outcomes</a:t>
            </a:r>
            <a:endParaRPr sz="1800" dirty="0"/>
          </a:p>
        </p:txBody>
      </p:sp>
      <p:sp>
        <p:nvSpPr>
          <p:cNvPr id="54" name="TextBox 53"/>
          <p:cNvSpPr txBox="1"/>
          <p:nvPr/>
        </p:nvSpPr>
        <p:spPr>
          <a:xfrm>
            <a:off x="5316998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626100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outcomes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7601351" y="1618373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5383619" y="1618373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946066" y="2266340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863281" y="1770564"/>
            <a:ext cx="533576" cy="614326"/>
          </a:xfrm>
          <a:prstGeom prst="ellipse">
            <a:avLst/>
          </a:prstGeom>
          <a:blipFill dpi="0" rotWithShape="1">
            <a:blip r:embed="rId5">
              <a:alphaModFix amt="20000"/>
            </a:blip>
            <a:srcRect/>
            <a:tile tx="0" ty="0" sx="100000" sy="100000" flip="none" algn="tl"/>
          </a:blipFill>
          <a:ln>
            <a:solidFill>
              <a:schemeClr val="accent2"/>
            </a:solidFill>
          </a:ln>
          <a:effectLst>
            <a:glow rad="127000">
              <a:schemeClr val="accent2">
                <a:lumMod val="60000"/>
                <a:lumOff val="40000"/>
                <a:alpha val="85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50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93361" y="2724455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039044" y="2369442"/>
            <a:ext cx="533576" cy="614326"/>
          </a:xfrm>
          <a:prstGeom prst="ellipse">
            <a:avLst/>
          </a:prstGeom>
          <a:blipFill dpi="0" rotWithShape="1">
            <a:blip r:embed="rId6">
              <a:alphaModFix amt="20000"/>
            </a:blip>
            <a:srcRect/>
            <a:tile tx="0" ty="0" sx="100000" sy="100000" flip="none" algn="tl"/>
          </a:blipFill>
          <a:ln w="12700">
            <a:solidFill>
              <a:schemeClr val="accent4"/>
            </a:solidFill>
          </a:ln>
          <a:effectLst>
            <a:glow rad="127000">
              <a:schemeClr val="accent4">
                <a:lumMod val="40000"/>
                <a:lumOff val="60000"/>
                <a:alpha val="95000"/>
              </a:schemeClr>
            </a:glow>
            <a:softEdge rad="508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003239" y="2047225"/>
            <a:ext cx="2080697" cy="23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30678" y="1853944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063101" y="250420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20661" y="168822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652502" y="2622233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223094" y="2732431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917910" y="292257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1144" y="2537151"/>
            <a:ext cx="2546355" cy="210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917597" y="2316793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5830918" y="2305364"/>
            <a:ext cx="123610" cy="414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Earthmover Distance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endParaRPr lang="en-US" sz="1600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Let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σ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: V × V →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ℝ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+ (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nonnegative distance 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function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σ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-Earthmover distance between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two 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distributions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 and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T, LP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844" y="2206603"/>
            <a:ext cx="2183449" cy="2599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985" y="1052104"/>
            <a:ext cx="1972645" cy="1518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68" y="1152513"/>
            <a:ext cx="2089708" cy="1317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2908776"/>
            <a:ext cx="3248760" cy="1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473385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3. Overview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1960930"/>
            <a:ext cx="4346066" cy="14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1. </a:t>
            </a:r>
            <a:r>
              <a:rPr lang="en-US" sz="3600" dirty="0" err="1" smtClean="0"/>
              <a:t>LiP</a:t>
            </a:r>
            <a:r>
              <a:rPr lang="en-US" sz="3600" dirty="0" smtClean="0"/>
              <a:t> </a:t>
            </a:r>
            <a:r>
              <a:rPr lang="en-US" sz="3600" dirty="0" smtClean="0"/>
              <a:t>vs. SP.</a:t>
            </a:r>
            <a:r>
              <a:rPr lang="en-US" sz="3600" dirty="0"/>
              <a:t/>
            </a:r>
            <a:br>
              <a:rPr lang="en-US" sz="3600" dirty="0"/>
            </a:b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lnSpc>
                <a:spcPct val="200000"/>
              </a:lnSpc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parity is insufficient as a general notion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of fairness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. 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When Lipschitz condition implies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parity between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two distributions S and T on V? 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extent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to which any Lipschitz mapping can violate statistical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parity?</a:t>
            </a:r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4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1. LP vs. SP.</a:t>
            </a:r>
            <a:r>
              <a:rPr lang="en-US" sz="3600" dirty="0"/>
              <a:t/>
            </a:r>
            <a:br>
              <a:rPr lang="en-US" sz="3600" dirty="0"/>
            </a:b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8" y="1304350"/>
            <a:ext cx="763525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Def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 3.2: 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bias</a:t>
            </a:r>
            <a:r>
              <a:rPr lang="pt-BR" sz="1600" baseline="-25000" dirty="0" err="1">
                <a:latin typeface="Times" charset="0"/>
                <a:ea typeface="Times" charset="0"/>
                <a:cs typeface="Times" charset="0"/>
              </a:rPr>
              <a:t>D,d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(S,T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) = 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max</a:t>
            </a:r>
            <a:r>
              <a:rPr lang="fa-IR" sz="16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pt-BR" sz="1600" baseline="-25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(0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)−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pt-BR" sz="1600" baseline="-25000" dirty="0" err="1">
                <a:latin typeface="Times" charset="0"/>
                <a:ea typeface="Times" charset="0"/>
                <a:cs typeface="Times" charset="0"/>
              </a:rPr>
              <a:t>T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(0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),</a:t>
            </a:r>
          </a:p>
          <a:p>
            <a:pPr marL="0" indent="0">
              <a:buNone/>
            </a:pP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 </a:t>
            </a:r>
            <a:endParaRPr lang="fa-IR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it-IT" sz="1600" dirty="0">
                <a:latin typeface="Times" charset="0"/>
                <a:ea typeface="Times" charset="0"/>
                <a:cs typeface="Times" charset="0"/>
              </a:rPr>
              <a:t>Lemma </a:t>
            </a:r>
            <a:r>
              <a:rPr lang="it-IT" sz="1600" dirty="0">
                <a:latin typeface="Times" charset="0"/>
                <a:ea typeface="Times" charset="0"/>
                <a:cs typeface="Times" charset="0"/>
              </a:rPr>
              <a:t>3.1.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Let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 ∈ {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tv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, D</a:t>
            </a:r>
            <a:r>
              <a:rPr lang="en-US" sz="1600" baseline="-25000" dirty="0">
                <a:latin typeface="Times" charset="0"/>
                <a:ea typeface="Times" charset="0"/>
                <a:cs typeface="Times" charset="0"/>
              </a:rPr>
              <a:t>∞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} and let M : V → ∆(A) be any (D, d)-Lipschitz mapping. Then, M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satisfies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parity between S and T up to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biasD,d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(S , 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).</a:t>
            </a:r>
          </a:p>
          <a:p>
            <a:pPr marL="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Using Linear Programming and its duality interpretation the following theorem will be proved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b="1" dirty="0">
                <a:latin typeface="Times" charset="0"/>
                <a:ea typeface="Times" charset="0"/>
                <a:cs typeface="Times" charset="0"/>
              </a:rPr>
              <a:t>Theorem</a:t>
            </a:r>
            <a:r>
              <a:rPr lang="fa-IR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3.3: </a:t>
            </a:r>
          </a:p>
          <a:p>
            <a:pPr marL="0" indent="0" algn="ctr">
              <a:buNone/>
            </a:pP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biasD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tv,d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(S,T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) ≤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EM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(S,T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).</a:t>
            </a:r>
          </a:p>
          <a:p>
            <a:pPr marL="0" indent="0" algn="ctr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Conclusion: when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 and T are “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similar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” then the Lipschitz condition implies statistical parity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668" y="4660279"/>
            <a:ext cx="687172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Times" charset="0"/>
                <a:ea typeface="Times" charset="0"/>
                <a:cs typeface="Times" charset="0"/>
              </a:rPr>
              <a:t>P.S. 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biasDtv,d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(S,T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) is a relaxation of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biasD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∞,d(S,T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).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biasD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∞,d(S,T) ≤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biasDtv,d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(S,T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). 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  <a:p>
            <a:r>
              <a:rPr lang="en-US" sz="1100" dirty="0">
                <a:latin typeface="Times" charset="0"/>
                <a:ea typeface="Times" charset="0"/>
                <a:cs typeface="Times" charset="0"/>
              </a:rPr>
              <a:t>So D∞ can be proved in a same way as 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Dtv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.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Hence,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every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(D∞, d)-Lipschitz mapping is also (</a:t>
            </a:r>
            <a:r>
              <a:rPr lang="en-US" sz="1100" dirty="0" err="1">
                <a:latin typeface="Times" charset="0"/>
                <a:ea typeface="Times" charset="0"/>
                <a:cs typeface="Times" charset="0"/>
              </a:rPr>
              <a:t>Dtv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 , 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d)-</a:t>
            </a:r>
            <a:r>
              <a:rPr lang="en-US" sz="1100" dirty="0">
                <a:latin typeface="Times" charset="0"/>
                <a:ea typeface="Times" charset="0"/>
                <a:cs typeface="Times" charset="0"/>
              </a:rPr>
              <a:t>Lipschitz</a:t>
            </a:r>
            <a:r>
              <a:rPr lang="en-US" sz="11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11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/>
              <a:t>2</a:t>
            </a:r>
            <a:r>
              <a:rPr lang="en-US" sz="3600" dirty="0" smtClean="0"/>
              <a:t>. Differential Privacy</a:t>
            </a:r>
            <a:r>
              <a:rPr lang="en-US" sz="3600" dirty="0"/>
              <a:t/>
            </a:r>
            <a:br>
              <a:rPr lang="en-US" sz="3600" dirty="0"/>
            </a:b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8" y="1304350"/>
            <a:ext cx="763525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pt-BR" sz="24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7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fairness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is a generalization of the notion of differential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privacy</a:t>
            </a: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database curator maintains a database x </a:t>
            </a:r>
            <a:r>
              <a:rPr lang="hr-HR" sz="1600" dirty="0">
                <a:latin typeface="Times" charset="0"/>
                <a:ea typeface="Times" charset="0"/>
                <a:cs typeface="Times" charset="0"/>
              </a:rPr>
              <a:t>⊆U </a:t>
            </a:r>
            <a:endParaRPr lang="hr-HR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data analyst is allowed to ask a query F: V → A on the database. 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 : V → ∆(A) satisfies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ε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-differential privacy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iff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M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satisfies the (D∞, d)-Lipschitz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property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101600" indent="0">
              <a:buNone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Section 5:</a:t>
            </a:r>
          </a:p>
          <a:p>
            <a:pPr marL="101600" indent="0">
              <a:buNone/>
            </a:pPr>
            <a:endParaRPr lang="en-US" sz="2400" dirty="0" smtClean="0"/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Theorem: Fairness mechanism with “high utility” in metric spaces (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V,d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) of bounded doubling dimension </a:t>
            </a: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hr-HR" sz="1600" dirty="0">
                <a:latin typeface="Times" charset="0"/>
                <a:ea typeface="Times" charset="0"/>
                <a:cs typeface="Times" charset="0"/>
              </a:rPr>
              <a:t>|B(</a:t>
            </a:r>
            <a:r>
              <a:rPr lang="hr-HR" sz="1600" dirty="0" err="1">
                <a:latin typeface="Times" charset="0"/>
                <a:ea typeface="Times" charset="0"/>
                <a:cs typeface="Times" charset="0"/>
              </a:rPr>
              <a:t>x,R</a:t>
            </a:r>
            <a:r>
              <a:rPr lang="hr-HR" sz="1600" dirty="0">
                <a:latin typeface="Times" charset="0"/>
                <a:ea typeface="Times" charset="0"/>
                <a:cs typeface="Times" charset="0"/>
              </a:rPr>
              <a:t>)| ≤ O(|B(x,2R)) </a:t>
            </a:r>
          </a:p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88989" y="3953957"/>
            <a:ext cx="19909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Times" charset="0"/>
                <a:ea typeface="Times" charset="0"/>
                <a:cs typeface="Times" charset="0"/>
              </a:rPr>
              <a:t>Based on exponential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mechanism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565008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3. Fair Affirmative Action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5" y="1342535"/>
            <a:ext cx="2564893" cy="31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if we want to ensure statistical parity between two groups S and T, but members of S are less likely to be “qualified”? 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if earthmover distance large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?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Here we consider the complementary case where S and T are very different and imposing statistical parity corresponds to preferential treatment. </a:t>
            </a: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For simplicity, let T =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. </a:t>
            </a:r>
          </a:p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96" y="2822950"/>
            <a:ext cx="2320397" cy="18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542289" y="2167223"/>
            <a:ext cx="985124" cy="2137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13535" y="2166234"/>
            <a:ext cx="985124" cy="12245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099050" y="2930748"/>
            <a:ext cx="319188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07411" y="2346039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19872" y="3104858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5829" y="1655520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637438" y="1655520"/>
            <a:ext cx="11834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T = </a:t>
            </a:r>
            <a:r>
              <a:rPr lang="en-US" sz="2400" dirty="0" err="1" smtClean="0"/>
              <a:t>S</a:t>
            </a:r>
            <a:r>
              <a:rPr lang="en-US" sz="2400" baseline="30000" dirty="0" err="1" smtClean="0"/>
              <a:t>c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84773" y="2316835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84773" y="3036831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099401" y="2316835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099401" y="3035894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1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5519407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if we want to ensure statistical parity between two groups S and T, but members of S are less likely to be “qualified”? 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Or equally, What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if earthmover distance large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?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Here we consider the complementary case where S and T are very different and imposing statistical parity corresponds to preferential treatment. </a:t>
            </a:r>
          </a:p>
          <a:p>
            <a:pPr marL="101600" indent="0">
              <a:buNone/>
            </a:pPr>
            <a:endParaRPr lang="en-US" sz="2400" dirty="0" smtClean="0"/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For simplicity, let T =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. </a:t>
            </a:r>
          </a:p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/>
              <a:t>Fairness Through Awareness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6260" y="4341550"/>
            <a:ext cx="65663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P.S. In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this 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presentation, an overview of the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paper entitled ”Fairness Through Awareness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” is given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[1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].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(all credit goes to authors of the paper)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2352457"/>
            <a:ext cx="6801859" cy="1911496"/>
          </a:xfrm>
          <a:prstGeom prst="rect">
            <a:avLst/>
          </a:prstGeom>
        </p:spPr>
      </p:pic>
      <p:sp>
        <p:nvSpPr>
          <p:cNvPr id="7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What is the definition of Fairness? 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How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do we protect sensitive information from MISUSE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?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Which Domain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?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Advertising, Insurance, Health Care, etc.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ex. Ethnic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, religious, medical, geographic 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6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1. All in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Gi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treated the same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542289" y="2167223"/>
            <a:ext cx="985124" cy="2137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13535" y="2166234"/>
            <a:ext cx="985124" cy="12245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099050" y="2930748"/>
            <a:ext cx="319188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07411" y="2346039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19872" y="3104858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5829" y="1655520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637438" y="1655520"/>
            <a:ext cx="11834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T = </a:t>
            </a:r>
            <a:r>
              <a:rPr lang="en-US" sz="2400" dirty="0" err="1" smtClean="0"/>
              <a:t>S</a:t>
            </a:r>
            <a:r>
              <a:rPr lang="en-US" sz="2400" baseline="30000" dirty="0" err="1" smtClean="0"/>
              <a:t>c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84773" y="2316835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84773" y="3036831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099401" y="2316835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099401" y="3035894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6003767" y="3022240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18374" y="2230983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2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44500" indent="-342900">
              <a:buAutoNum type="arabicPeriod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All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Gi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treated the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same</a:t>
            </a:r>
          </a:p>
          <a:p>
            <a:pPr marL="444500" indent="-342900">
              <a:buAutoNum type="arabicPeriod"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Parity, the probability of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S0 must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be the same as T1</a:t>
            </a: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Imposing Statistical Parity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.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(Collapse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 </a:t>
            </a:r>
          </a:p>
          <a:p>
            <a:pPr marL="101600" indent="0">
              <a:buNone/>
            </a:pP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000" dirty="0"/>
              <a:t>assigning a fixed probability </a:t>
            </a:r>
            <a:r>
              <a:rPr lang="en-US" sz="1000" dirty="0" smtClean="0"/>
              <a:t>distribution, yellow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Failing to Impose Statistical Parity.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blatant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discrimination)</a:t>
            </a:r>
          </a:p>
          <a:p>
            <a:pPr marL="101600" indent="0">
              <a:buNone/>
            </a:pP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(only T is chosen by vendor, Green)</a:t>
            </a:r>
            <a:endParaRPr lang="en-US" sz="10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endParaRPr lang="en-US" sz="2400" dirty="0" smtClean="0"/>
          </a:p>
        </p:txBody>
      </p:sp>
      <p:sp>
        <p:nvSpPr>
          <p:cNvPr id="2" name="Rounded Rectangle 1"/>
          <p:cNvSpPr/>
          <p:nvPr/>
        </p:nvSpPr>
        <p:spPr>
          <a:xfrm>
            <a:off x="7542289" y="2167223"/>
            <a:ext cx="985124" cy="2137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13535" y="2166234"/>
            <a:ext cx="985124" cy="12245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099050" y="2930748"/>
            <a:ext cx="319188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07411" y="2346039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19872" y="3104858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5829" y="1655520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637438" y="1655520"/>
            <a:ext cx="11834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T = </a:t>
            </a:r>
            <a:r>
              <a:rPr lang="en-US" sz="2400" dirty="0" err="1" smtClean="0"/>
              <a:t>S</a:t>
            </a:r>
            <a:r>
              <a:rPr lang="en-US" sz="2400" baseline="30000" dirty="0" err="1" smtClean="0"/>
              <a:t>c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84773" y="2316835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84773" y="3036831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099401" y="2316835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099401" y="3035894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6067178" y="2980787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18374" y="2230983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357095">
            <a:off x="5813470" y="2757192"/>
            <a:ext cx="3133461" cy="763110"/>
          </a:xfrm>
          <a:prstGeom prst="ellipse">
            <a:avLst/>
          </a:prstGeom>
          <a:noFill/>
          <a:ln w="44450" cmpd="dbl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5400000">
            <a:off x="6919475" y="2800511"/>
            <a:ext cx="2369006" cy="763110"/>
          </a:xfrm>
          <a:prstGeom prst="ellipse">
            <a:avLst/>
          </a:prstGeom>
          <a:noFill/>
          <a:ln w="44450" cmpd="dbl"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3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1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94066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7" y="1304350"/>
            <a:ext cx="7473395" cy="32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1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94066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1587970"/>
            <a:ext cx="7149795" cy="18700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3777595"/>
            <a:ext cx="3477789" cy="10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Trade-off between Imposing and failure to impose SP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39030" y="4105010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549101" y="4154607"/>
            <a:ext cx="154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</a:t>
            </a:r>
            <a:endParaRPr lang="en-US" sz="1400" dirty="0"/>
          </a:p>
        </p:txBody>
      </p:sp>
      <p:sp>
        <p:nvSpPr>
          <p:cNvPr id="33" name="Oval 32"/>
          <p:cNvSpPr/>
          <p:nvPr/>
        </p:nvSpPr>
        <p:spPr>
          <a:xfrm>
            <a:off x="3783497" y="2437705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4" name="Oval 33"/>
          <p:cNvSpPr/>
          <p:nvPr/>
        </p:nvSpPr>
        <p:spPr>
          <a:xfrm>
            <a:off x="2305619" y="2719945"/>
            <a:ext cx="697115" cy="1087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27734" y="3787037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 ∆(o)</a:t>
            </a:r>
            <a:endParaRPr lang="en-US" sz="1600" dirty="0"/>
          </a:p>
        </p:txBody>
      </p:sp>
      <p:cxnSp>
        <p:nvCxnSpPr>
          <p:cNvPr id="45" name="Straight Arrow Connector 44"/>
          <p:cNvCxnSpPr>
            <a:stCxn id="34" idx="6"/>
            <a:endCxn id="33" idx="2"/>
          </p:cNvCxnSpPr>
          <p:nvPr/>
        </p:nvCxnSpPr>
        <p:spPr>
          <a:xfrm flipV="1">
            <a:off x="3002734" y="3259453"/>
            <a:ext cx="780763" cy="4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265781" y="2843805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557615" y="3295132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18441" y="2437705"/>
            <a:ext cx="1108148" cy="164349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615398" y="3324888"/>
            <a:ext cx="1595110" cy="396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48030" y="4154607"/>
            <a:ext cx="136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Outcomes</a:t>
            </a:r>
            <a:endParaRPr lang="en-US" sz="1400" dirty="0"/>
          </a:p>
        </p:txBody>
      </p:sp>
      <p:sp>
        <p:nvSpPr>
          <p:cNvPr id="53" name="Oval 52"/>
          <p:cNvSpPr/>
          <p:nvPr/>
        </p:nvSpPr>
        <p:spPr>
          <a:xfrm>
            <a:off x="6199217" y="3698180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336924" y="2874126"/>
            <a:ext cx="1994731" cy="186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6316123" y="3025698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184406" y="395631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179835" y="2158941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mtClean="0"/>
              <a:t>Mapping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267574" y="2401259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 smtClean="0"/>
              <a:t>EM Distance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021355" y="2666601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87078" y="3348073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565008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Summary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891995"/>
            <a:ext cx="2813934" cy="34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Summary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26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Group fairness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Individual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fairness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Relationship between GF &amp; IF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Group fairness does not imply individual fairness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Individual fairness implies group fairness if earthmover distance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small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Fair Affirmative Action</a:t>
            </a:r>
            <a:endParaRPr lang="en-US" sz="2400" dirty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850045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/>
              <a:t>References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424668" y="1502815"/>
            <a:ext cx="871933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1400" dirty="0" smtClean="0"/>
              <a:t>Cynthia </a:t>
            </a:r>
            <a:r>
              <a:rPr lang="en-US" sz="1400" dirty="0" err="1" smtClean="0"/>
              <a:t>Dwork</a:t>
            </a:r>
            <a:r>
              <a:rPr lang="en-US" sz="1400" dirty="0" smtClean="0"/>
              <a:t>, Moritz </a:t>
            </a:r>
            <a:r>
              <a:rPr lang="en-US" sz="1400" dirty="0" err="1" smtClean="0"/>
              <a:t>Hardt</a:t>
            </a:r>
            <a:r>
              <a:rPr lang="en-US" sz="1400" dirty="0" smtClean="0"/>
              <a:t>, </a:t>
            </a:r>
            <a:r>
              <a:rPr lang="en-US" sz="1400" dirty="0" err="1" smtClean="0"/>
              <a:t>Toniann</a:t>
            </a:r>
            <a:r>
              <a:rPr lang="en-US" sz="1400" dirty="0" smtClean="0"/>
              <a:t> </a:t>
            </a:r>
            <a:r>
              <a:rPr lang="en-US" sz="1400" dirty="0" err="1" smtClean="0"/>
              <a:t>Pitassi</a:t>
            </a:r>
            <a:r>
              <a:rPr lang="en-US" sz="1400" dirty="0" smtClean="0"/>
              <a:t>, Omer </a:t>
            </a:r>
            <a:r>
              <a:rPr lang="en-US" sz="1400" dirty="0" err="1" smtClean="0"/>
              <a:t>Reingold</a:t>
            </a:r>
            <a:r>
              <a:rPr lang="en-US" sz="1400" dirty="0" smtClean="0"/>
              <a:t>, Richard </a:t>
            </a:r>
            <a:r>
              <a:rPr lang="en-US" sz="1400" dirty="0" err="1" smtClean="0"/>
              <a:t>Zemel</a:t>
            </a:r>
            <a:r>
              <a:rPr lang="en-US" sz="1400" dirty="0" smtClean="0"/>
              <a:t>, ”Fairness Through Awareness”,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da-DK" sz="1400" dirty="0" smtClean="0"/>
              <a:t>arXiv:1104.3913v2,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(2011). </a:t>
            </a:r>
            <a:r>
              <a:rPr lang="en-US" sz="1400" dirty="0" smtClean="0"/>
              <a:t>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https://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doi.org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/10.48550/arxiv.1104.3913</a:t>
            </a:r>
            <a:endParaRPr lang="en-US" sz="1400" dirty="0"/>
          </a:p>
          <a:p>
            <a:endParaRPr lang="en-US" sz="1000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850045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/>
              <a:t>Fair Use Notice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424668" y="1502815"/>
            <a:ext cx="750684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This suppository and the content made available are for educational and informational purposes ONLY. This presentation may refer copyrighted material owned by a third party. If you wish to use copyrighted material mentioned to this repository for your own purposes that go beyond fair use, you must obtain permission from the copyright owner.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Flip a coin: {H, T}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Space are Discrete and Continuous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Every space V has possible metrics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How do we prevent sensitive information that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3458074"/>
            <a:ext cx="1451719" cy="145171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00" y="3546115"/>
            <a:ext cx="1175542" cy="1175542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6225448" y="1805748"/>
            <a:ext cx="1612069" cy="12687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16998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626100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outcomes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7601351" y="1618373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5383619" y="1618373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946066" y="2266340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86441" y="2548730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003239" y="2047225"/>
            <a:ext cx="2080697" cy="23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30678" y="1853944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063101" y="250420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16085" y="1660609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759358" y="2460909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223094" y="2732431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917910" y="292257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64" idx="0"/>
          </p:cNvCxnSpPr>
          <p:nvPr/>
        </p:nvCxnSpPr>
        <p:spPr>
          <a:xfrm flipV="1">
            <a:off x="5946066" y="2504204"/>
            <a:ext cx="2440694" cy="67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083635" y="2024473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375469" y="2475800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5" y="1352596"/>
            <a:ext cx="534024" cy="531554"/>
          </a:xfrm>
          <a:prstGeom prst="rect">
            <a:avLst/>
          </a:prstGeom>
        </p:spPr>
      </p:pic>
      <p:sp>
        <p:nvSpPr>
          <p:cNvPr id="79" name="Google Shape;268;p19"/>
          <p:cNvSpPr txBox="1">
            <a:spLocks/>
          </p:cNvSpPr>
          <p:nvPr/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>
              <a:lnSpc>
                <a:spcPct val="85000"/>
              </a:lnSpc>
            </a:pPr>
            <a:r>
              <a:rPr lang="en-US" sz="3600" dirty="0" smtClean="0"/>
              <a:t>Sample Space</a:t>
            </a:r>
            <a:endParaRPr lang="en-US" sz="1800" dirty="0"/>
          </a:p>
        </p:txBody>
      </p:sp>
      <p:sp>
        <p:nvSpPr>
          <p:cNvPr id="80" name="TextBox 79"/>
          <p:cNvSpPr txBox="1"/>
          <p:nvPr/>
        </p:nvSpPr>
        <p:spPr>
          <a:xfrm>
            <a:off x="5927818" y="2236866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5915332" y="2305364"/>
            <a:ext cx="39196" cy="266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5191970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1. Introduction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45" y="521290"/>
            <a:ext cx="2846630" cy="379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1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Discriminations 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fontAlgn="auto">
              <a:lnSpc>
                <a:spcPct val="100000"/>
              </a:lnSpc>
              <a:buClrTx/>
              <a:buSzTx/>
              <a:buNone/>
              <a:tabLst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Existing Discrimination examples</a:t>
            </a:r>
          </a:p>
          <a:p>
            <a:pPr marL="0" marR="0" lvl="0" indent="0" defTabSz="914400" fontAlgn="auto">
              <a:lnSpc>
                <a:spcPct val="100000"/>
              </a:lnSpc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Redlining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Reverse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Tokenism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Self-fulfilling Prophecy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Blatant Explicit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Discrimination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Disproportionately High Segmentation (G Redlining)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Discrimination Based on Redundant Encoding</a:t>
            </a:r>
          </a:p>
          <a:p>
            <a:pPr marL="285750" lvl="2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Fairness Through Blindness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8" y="3189812"/>
            <a:ext cx="5036913" cy="182445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673429" y="1139231"/>
            <a:ext cx="1422" cy="23475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312938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 following Objective is a linear Programming.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Ultimate Goal: Achieving Fairness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Goal1: Achieving Fairness in Classification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Goal2: Minimize Vendor’s Loss Function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191604" y="3333117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5862170" y="3332908"/>
            <a:ext cx="154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 space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6096566" y="1616006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4227377" y="1616006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001684" y="2238014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944605" y="2573157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5063605" y="2044859"/>
            <a:ext cx="1515546" cy="2091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943504" y="1849101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558316" y="2501837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11300" y="1658242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721682" y="2456170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872891" y="2741404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5538802" y="2920207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013212" y="2500663"/>
            <a:ext cx="1840569" cy="94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6578850" y="2022106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870684" y="2473433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Google Shape;268;p19"/>
          <p:cNvSpPr txBox="1">
            <a:spLocks/>
          </p:cNvSpPr>
          <p:nvPr/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>
              <a:lnSpc>
                <a:spcPct val="85000"/>
              </a:lnSpc>
            </a:pPr>
            <a:r>
              <a:rPr lang="en-US" sz="3600" dirty="0" smtClean="0"/>
              <a:t>Objective</a:t>
            </a:r>
            <a:endParaRPr lang="en-US" sz="1800" dirty="0"/>
          </a:p>
        </p:txBody>
      </p:sp>
      <p:sp>
        <p:nvSpPr>
          <p:cNvPr id="80" name="TextBox 79"/>
          <p:cNvSpPr txBox="1"/>
          <p:nvPr/>
        </p:nvSpPr>
        <p:spPr>
          <a:xfrm>
            <a:off x="4317760" y="2241527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986404" y="2294024"/>
            <a:ext cx="39196" cy="266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931510" y="1616006"/>
            <a:ext cx="1108148" cy="164349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928467" y="2503189"/>
            <a:ext cx="1595110" cy="396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850860" y="3332907"/>
            <a:ext cx="136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A: action space</a:t>
            </a:r>
            <a:endParaRPr lang="en-US" sz="1400" dirty="0"/>
          </a:p>
        </p:txBody>
      </p:sp>
      <p:sp>
        <p:nvSpPr>
          <p:cNvPr id="34" name="Oval 33"/>
          <p:cNvSpPr/>
          <p:nvPr/>
        </p:nvSpPr>
        <p:spPr>
          <a:xfrm>
            <a:off x="8512286" y="2876481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649993" y="2052427"/>
            <a:ext cx="1994731" cy="186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629192" y="2203999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878895" y="2811490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f: O        A</a:t>
            </a:r>
            <a:endParaRPr lang="en-US" sz="16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601124" y="2999815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409481" y="1726137"/>
            <a:ext cx="547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a</a:t>
            </a:r>
            <a:r>
              <a:rPr lang="en-US" sz="2400" baseline="-25000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236920" y="2784446"/>
            <a:ext cx="547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a</a:t>
            </a:r>
            <a:r>
              <a:rPr lang="en-US" sz="2400" baseline="-25000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6457" y="1139231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mtClean="0"/>
              <a:t>Vendor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325893" y="1142718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 smtClean="0"/>
              <a:t>Data owner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473385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2. Key Elements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25" y="1297568"/>
            <a:ext cx="3111820" cy="31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65" y="1798134"/>
            <a:ext cx="3782735" cy="2389532"/>
          </a:xfrm>
          <a:prstGeom prst="rect">
            <a:avLst/>
          </a:prstGeom>
        </p:spPr>
      </p:pic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Distance Metrics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2636"/>
          <a:stretch/>
        </p:blipFill>
        <p:spPr>
          <a:xfrm>
            <a:off x="601669" y="3716702"/>
            <a:ext cx="4018676" cy="854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3029865"/>
            <a:ext cx="3259606" cy="84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2584" y="4051919"/>
            <a:ext cx="37953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 Example: </a:t>
            </a:r>
            <a:r>
              <a:rPr lang="en-US" sz="1400" dirty="0" smtClean="0"/>
              <a:t>P, Q denote probability measures on a domain A. A= {0,1}</a:t>
            </a:r>
          </a:p>
          <a:p>
            <a:pPr algn="ctr"/>
            <a:r>
              <a:rPr lang="en-US" sz="1400" dirty="0" smtClean="0"/>
              <a:t>P(0) = P(1) = ½,      Q(0) = ¾, Q(1) = ¼</a:t>
            </a:r>
          </a:p>
          <a:p>
            <a:pPr algn="ctr"/>
            <a:r>
              <a:rPr lang="en-US" sz="1400" dirty="0" smtClean="0"/>
              <a:t>D(P, Q) = ¼</a:t>
            </a:r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A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metric on a set X is a function d : X × X →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R For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all x, y, z in X, this function is required to satisfy the following conditions: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y) ≥ 0     (non-negativity)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y) = 0   </a:t>
            </a:r>
            <a:r>
              <a:rPr lang="en-US" sz="1600" dirty="0" err="1" smtClean="0">
                <a:latin typeface="Times" charset="0"/>
                <a:ea typeface="Times" charset="0"/>
                <a:cs typeface="Times" charset="0"/>
              </a:rPr>
              <a:t>iff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x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= y  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identity of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indiscernible)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y) = d(y, x)     (symmetry)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z) ≤ d(x, y) + d(y, z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 (subadditivity/triangle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inequality).</a:t>
            </a: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			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Note: Lipschitz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condition is linear when using statistical distance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400" baseline="-25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baseline="-25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>
              <a:lnSpc>
                <a:spcPct val="100000"/>
              </a:lnSpc>
              <a:buSzTx/>
              <a:defRPr/>
            </a:pPr>
            <a:r>
              <a:rPr lang="en-US" sz="3600" dirty="0"/>
              <a:t>Group Fairness Approach </a:t>
            </a:r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Parity = Group Fairness, 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Demographic </a:t>
            </a:r>
            <a:r>
              <a:rPr lang="en-US" altLang="en-US" sz="1600" dirty="0" smtClean="0">
                <a:latin typeface="Times" charset="0"/>
                <a:ea typeface="Times" charset="0"/>
                <a:cs typeface="Times" charset="0"/>
              </a:rPr>
              <a:t>parity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Equalize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two groups S, T at the level of outcomes 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 algn="ctr">
              <a:lnSpc>
                <a:spcPct val="200000"/>
              </a:lnSpc>
              <a:buNone/>
            </a:pPr>
            <a:r>
              <a:rPr lang="en-US" b="1" dirty="0" err="1" smtClean="0"/>
              <a:t>Pr</a:t>
            </a:r>
            <a:r>
              <a:rPr lang="en-US" b="1" dirty="0" smtClean="0"/>
              <a:t>[outcome </a:t>
            </a:r>
            <a:r>
              <a:rPr lang="en-US" b="1" dirty="0"/>
              <a:t>o | S] = </a:t>
            </a:r>
            <a:r>
              <a:rPr lang="en-US" b="1" dirty="0" err="1"/>
              <a:t>Pr</a:t>
            </a:r>
            <a:r>
              <a:rPr lang="en-US" b="1" dirty="0"/>
              <a:t> [outcome o | T] </a:t>
            </a:r>
          </a:p>
          <a:p>
            <a:pPr marL="101600" indent="0">
              <a:buNone/>
            </a:pPr>
            <a:endParaRPr lang="en-US" sz="1400" dirty="0" smtClean="0"/>
          </a:p>
          <a:p>
            <a:pPr marL="101600" indent="0">
              <a:buNone/>
            </a:pP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mapping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 : V → ∆(A) satisfies statistical parity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between </a:t>
            </a:r>
          </a:p>
          <a:p>
            <a:pPr marL="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distributions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 and T up to bias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ε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if</a:t>
            </a:r>
          </a:p>
          <a:p>
            <a:pPr marL="101600" indent="0" algn="ctr">
              <a:lnSpc>
                <a:spcPct val="200000"/>
              </a:lnSpc>
              <a:buNone/>
            </a:pPr>
            <a:r>
              <a:rPr lang="en-US" b="1" dirty="0" err="1"/>
              <a:t>D</a:t>
            </a:r>
            <a:r>
              <a:rPr lang="en-US" b="1" baseline="-25000" dirty="0" err="1"/>
              <a:t>tv</a:t>
            </a:r>
            <a:r>
              <a:rPr lang="en-US" b="1" dirty="0"/>
              <a:t>(</a:t>
            </a:r>
            <a:r>
              <a:rPr lang="en-US" b="1" dirty="0" err="1"/>
              <a:t>μS</a:t>
            </a:r>
            <a:r>
              <a:rPr lang="en-US" b="1" dirty="0"/>
              <a:t> , </a:t>
            </a:r>
            <a:r>
              <a:rPr lang="en-US" b="1" dirty="0" err="1"/>
              <a:t>μT</a:t>
            </a:r>
            <a:r>
              <a:rPr lang="en-US" b="1" dirty="0"/>
              <a:t> ) ≤ </a:t>
            </a:r>
            <a:r>
              <a:rPr lang="en-US" b="1" dirty="0" err="1" smtClean="0"/>
              <a:t>ε</a:t>
            </a:r>
            <a:r>
              <a:rPr lang="en-US" b="1" dirty="0" smtClean="0"/>
              <a:t> </a:t>
            </a:r>
            <a:endParaRPr lang="en-US" sz="1400" dirty="0" smtClean="0"/>
          </a:p>
          <a:p>
            <a:pPr marL="101600" indent="0">
              <a:buNone/>
            </a:pPr>
            <a:endParaRPr lang="en-US" sz="1200" dirty="0"/>
          </a:p>
          <a:p>
            <a:pPr marL="101600" indent="0">
              <a:buNone/>
            </a:pPr>
            <a:endParaRPr lang="en-US" sz="1200" dirty="0"/>
          </a:p>
          <a:p>
            <a:pPr marL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000" b="1" dirty="0" smtClean="0">
                <a:solidFill>
                  <a:srgbClr val="202122"/>
                </a:solidFill>
                <a:latin typeface="Arial" charset="0"/>
              </a:rPr>
              <a:t>Demographic </a:t>
            </a:r>
            <a:r>
              <a:rPr lang="en-US" altLang="en-US" sz="1000" b="1" dirty="0">
                <a:solidFill>
                  <a:srgbClr val="202122"/>
                </a:solidFill>
                <a:latin typeface="Arial" charset="0"/>
              </a:rPr>
              <a:t>parity</a:t>
            </a:r>
            <a:r>
              <a:rPr lang="en-US" altLang="en-US" sz="1000" dirty="0">
                <a:solidFill>
                  <a:srgbClr val="202122"/>
                </a:solidFill>
                <a:latin typeface="Arial" charset="0"/>
              </a:rPr>
              <a:t>, also referred to as </a:t>
            </a:r>
            <a:r>
              <a:rPr lang="en-US" altLang="en-US" sz="1000" b="1" dirty="0">
                <a:solidFill>
                  <a:srgbClr val="202122"/>
                </a:solidFill>
                <a:latin typeface="Arial" charset="0"/>
              </a:rPr>
              <a:t>statistical parity</a:t>
            </a:r>
            <a:r>
              <a:rPr lang="en-US" altLang="en-US" sz="1000" dirty="0">
                <a:solidFill>
                  <a:srgbClr val="202122"/>
                </a:solidFill>
                <a:latin typeface="Arial" charset="0"/>
              </a:rPr>
              <a:t>, </a:t>
            </a:r>
            <a:r>
              <a:rPr lang="en-US" altLang="en-US" sz="1000" b="1" dirty="0">
                <a:solidFill>
                  <a:srgbClr val="202122"/>
                </a:solidFill>
                <a:latin typeface="Arial" charset="0"/>
              </a:rPr>
              <a:t>acceptance rate parity</a:t>
            </a:r>
            <a:r>
              <a:rPr lang="en-US" altLang="en-US" sz="1000" dirty="0">
                <a:solidFill>
                  <a:srgbClr val="202122"/>
                </a:solidFill>
                <a:latin typeface="Arial" charset="0"/>
              </a:rPr>
              <a:t> and </a:t>
            </a:r>
            <a:r>
              <a:rPr lang="en-US" altLang="en-US" sz="1000" b="1" dirty="0">
                <a:solidFill>
                  <a:srgbClr val="202122"/>
                </a:solidFill>
                <a:latin typeface="Arial" charset="0"/>
              </a:rPr>
              <a:t>benchmarking</a:t>
            </a:r>
            <a:r>
              <a:rPr lang="en-US" altLang="en-US" sz="1000" dirty="0">
                <a:solidFill>
                  <a:srgbClr val="202122"/>
                </a:solidFill>
                <a:latin typeface="Arial" charset="0"/>
              </a:rPr>
              <a:t>. A classifier satisfies this definition if the subjects in the protected and unprotected groups have equal probability of being assigned to the positive predicted class. </a:t>
            </a:r>
            <a:endParaRPr lang="en-US" sz="1200" dirty="0" smtClean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200" b="1" dirty="0"/>
              <a:t>Statistical parity</a:t>
            </a:r>
            <a:r>
              <a:rPr lang="en-US" sz="1200" dirty="0"/>
              <a:t> is a natural way to model equity: members of each group have the same chance of receiving the favorable output. </a:t>
            </a:r>
            <a:endParaRPr lang="en-US" sz="1200" dirty="0" smtClean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/>
          </a:p>
        </p:txBody>
      </p:sp>
      <p:sp>
        <p:nvSpPr>
          <p:cNvPr id="16" name="AutoShape 10" descr="\displaystyle P(R=+\ |\ A=a)=P(R=+\ |\ A=b)\quad \forall a,b\in A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26059" y="2646161"/>
            <a:ext cx="2443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indent="0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SP neutralizes redundant encodings.</a:t>
            </a:r>
          </a:p>
          <a:p>
            <a:pPr marL="101600" indent="0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Discrimination That SP will not cover.</a:t>
            </a:r>
          </a:p>
          <a:p>
            <a:pPr marL="330200" indent="-228600">
              <a:buSzPct val="130000"/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fairness through blindness </a:t>
            </a:r>
          </a:p>
          <a:p>
            <a:pPr marL="330200" indent="-228600">
              <a:buSzPct val="130000"/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Self-fulfilling prophecy. </a:t>
            </a:r>
          </a:p>
          <a:p>
            <a:pPr marL="330200" indent="-228600">
              <a:buSzPct val="130000"/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Subset Targeting. </a:t>
            </a:r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89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1307</Words>
  <Application>Microsoft Macintosh PowerPoint</Application>
  <PresentationFormat>On-screen Show (16:9)</PresentationFormat>
  <Paragraphs>291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Calibri</vt:lpstr>
      <vt:lpstr>Calibri Light</vt:lpstr>
      <vt:lpstr>Times</vt:lpstr>
      <vt:lpstr>Times New Roman</vt:lpstr>
      <vt:lpstr>Arial</vt:lpstr>
      <vt:lpstr>Office Theme</vt:lpstr>
      <vt:lpstr>Fairness Through Awareness</vt:lpstr>
      <vt:lpstr>Fairness Through Awareness</vt:lpstr>
      <vt:lpstr>PowerPoint Presentation</vt:lpstr>
      <vt:lpstr>PowerPoint Presentation</vt:lpstr>
      <vt:lpstr>Discriminations </vt:lpstr>
      <vt:lpstr>PowerPoint Presentation</vt:lpstr>
      <vt:lpstr>PowerPoint Presentation</vt:lpstr>
      <vt:lpstr>Distance Metrics</vt:lpstr>
      <vt:lpstr>Group Fairness Approach </vt:lpstr>
      <vt:lpstr>Individual Fairness</vt:lpstr>
      <vt:lpstr>Distributional Outcomes</vt:lpstr>
      <vt:lpstr>Earthmover Distance</vt:lpstr>
      <vt:lpstr>PowerPoint Presentation</vt:lpstr>
      <vt:lpstr>1. LiP vs. SP. </vt:lpstr>
      <vt:lpstr>1. LP vs. SP. </vt:lpstr>
      <vt:lpstr>2. Differential Privacy </vt:lpstr>
      <vt:lpstr>PowerPoint Presentation</vt:lpstr>
      <vt:lpstr>3. Fair Affirmative Action</vt:lpstr>
      <vt:lpstr>3. Fair Affirmative Action</vt:lpstr>
      <vt:lpstr>3. Fair Affirmative Action</vt:lpstr>
      <vt:lpstr>3. Fair Affirmative Action</vt:lpstr>
      <vt:lpstr>3. Fair Affirmative Action</vt:lpstr>
      <vt:lpstr>3. Fair Affirmative Action</vt:lpstr>
      <vt:lpstr>3. Fair Affirmative Action</vt:lpstr>
      <vt:lpstr>PowerPoint Presentation</vt:lpstr>
      <vt:lpstr>Summary</vt:lpstr>
      <vt:lpstr>References</vt:lpstr>
      <vt:lpstr>Fair Use Notice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2022-05-18T07:33:16Z</cp:lastPrinted>
  <dcterms:created xsi:type="dcterms:W3CDTF">2017-08-01T15:40:51Z</dcterms:created>
  <dcterms:modified xsi:type="dcterms:W3CDTF">2022-05-18T07:33:46Z</dcterms:modified>
</cp:coreProperties>
</file>